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DM Sans Bold" charset="1" panose="00000000000000000000"/>
      <p:regular r:id="rId18"/>
    </p:embeddedFont>
    <p:embeddedFont>
      <p:font typeface="Open Sans Light" charset="1" panose="020B0306030504020204"/>
      <p:regular r:id="rId19"/>
    </p:embeddedFont>
    <p:embeddedFont>
      <p:font typeface="DM Sans" charset="1" panose="00000000000000000000"/>
      <p:regular r:id="rId20"/>
    </p:embeddedFont>
    <p:embeddedFont>
      <p:font typeface="Open Sans Bold" charset="1" panose="020B0806030504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1.png" Type="http://schemas.openxmlformats.org/officeDocument/2006/relationships/image"/><Relationship Id="rId20" Target="../media/image21.png" Type="http://schemas.openxmlformats.org/officeDocument/2006/relationships/image"/><Relationship Id="rId21" Target="../media/image22.svg" Type="http://schemas.openxmlformats.org/officeDocument/2006/relationships/image"/><Relationship Id="rId22" Target="../media/image23.png" Type="http://schemas.openxmlformats.org/officeDocument/2006/relationships/image"/><Relationship Id="rId23" Target="../media/image24.svg" Type="http://schemas.openxmlformats.org/officeDocument/2006/relationships/image"/><Relationship Id="rId24" Target="../media/image25.png" Type="http://schemas.openxmlformats.org/officeDocument/2006/relationships/image"/><Relationship Id="rId25" Target="../media/image26.svg" Type="http://schemas.openxmlformats.org/officeDocument/2006/relationships/image"/><Relationship Id="rId26" Target="../media/image27.png" Type="http://schemas.openxmlformats.org/officeDocument/2006/relationships/image"/><Relationship Id="rId27" Target="../media/image28.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gif"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3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3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Freeform 16" id="16"/>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160738" y="3114646"/>
            <a:ext cx="15817900" cy="4001771"/>
          </a:xfrm>
          <a:prstGeom prst="rect">
            <a:avLst/>
          </a:prstGeom>
        </p:spPr>
        <p:txBody>
          <a:bodyPr anchor="t" rtlCol="false" tIns="0" lIns="0" bIns="0" rIns="0">
            <a:spAutoFit/>
          </a:bodyPr>
          <a:lstStyle/>
          <a:p>
            <a:pPr algn="ctr">
              <a:lnSpc>
                <a:spcPts val="10340"/>
              </a:lnSpc>
            </a:pPr>
            <a:r>
              <a:rPr lang="en-US" b="true" sz="11000">
                <a:solidFill>
                  <a:srgbClr val="000000"/>
                </a:solidFill>
                <a:latin typeface="DM Sans Bold"/>
                <a:ea typeface="DM Sans Bold"/>
                <a:cs typeface="DM Sans Bold"/>
                <a:sym typeface="DM Sans Bold"/>
              </a:rPr>
              <a:t>Tổng Quan Vấn Đề: Text-to-Image với DDPM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graphicFrame>
        <p:nvGraphicFramePr>
          <p:cNvPr name="Table 10" id="10"/>
          <p:cNvGraphicFramePr>
            <a:graphicFrameLocks noGrp="true"/>
          </p:cNvGraphicFramePr>
          <p:nvPr/>
        </p:nvGraphicFramePr>
        <p:xfrm>
          <a:off x="0" y="2432780"/>
          <a:ext cx="17792045" cy="7845702"/>
        </p:xfrm>
        <a:graphic>
          <a:graphicData uri="http://schemas.openxmlformats.org/drawingml/2006/table">
            <a:tbl>
              <a:tblPr/>
              <a:tblGrid>
                <a:gridCol w="2059885"/>
                <a:gridCol w="2926045"/>
                <a:gridCol w="7708417"/>
                <a:gridCol w="3275604"/>
                <a:gridCol w="1822093"/>
              </a:tblGrid>
              <a:tr h="804004">
                <a:tc>
                  <a:txBody>
                    <a:bodyPr anchor="t" rtlCol="false"/>
                    <a:lstStyle/>
                    <a:p>
                      <a:pPr algn="ctr">
                        <a:lnSpc>
                          <a:spcPts val="2800"/>
                        </a:lnSpc>
                        <a:defRPr/>
                      </a:pPr>
                      <a:r>
                        <a:rPr lang="en-US" sz="2000" b="true">
                          <a:solidFill>
                            <a:srgbClr val="000000"/>
                          </a:solidFill>
                          <a:latin typeface="DM Sans Bold"/>
                          <a:ea typeface="DM Sans Bold"/>
                          <a:cs typeface="DM Sans Bold"/>
                          <a:sym typeface="DM Sans Bold"/>
                        </a:rPr>
                        <a:t>Reference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DM Sans Bold"/>
                          <a:ea typeface="DM Sans Bold"/>
                          <a:cs typeface="DM Sans Bold"/>
                          <a:sym typeface="DM Sans Bold"/>
                        </a:rPr>
                        <a:t>Objective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DM Sans Bold"/>
                          <a:ea typeface="DM Sans Bold"/>
                          <a:cs typeface="DM Sans Bold"/>
                          <a:sym typeface="DM Sa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DM Sans"/>
                          <a:ea typeface="DM Sans"/>
                          <a:cs typeface="DM Sans"/>
                          <a:sym typeface="DM Sans"/>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41698">
                <a:tc>
                  <a:txBody>
                    <a:bodyPr anchor="t" rtlCol="false"/>
                    <a:lstStyle/>
                    <a:p>
                      <a:pPr algn="l">
                        <a:lnSpc>
                          <a:spcPts val="2800"/>
                        </a:lnSpc>
                        <a:defRPr/>
                      </a:pPr>
                      <a:r>
                        <a:rPr lang="en-US" sz="2000">
                          <a:solidFill>
                            <a:srgbClr val="000000"/>
                          </a:solidFill>
                          <a:latin typeface="DM Sans"/>
                          <a:ea typeface="DM Sans"/>
                          <a:cs typeface="DM Sans"/>
                          <a:sym typeface="DM Sans"/>
                        </a:rPr>
                        <a:t>[1]Jonathan Ho, Ajay Jain, và Pieter Abbeel “Denoising Diffusion Probabilistic MModels” in Advances in Neural Information Processing Systems 33 (NeurIPS 2020)</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31801" indent="-215900" lvl="1">
                        <a:lnSpc>
                          <a:spcPts val="2800"/>
                        </a:lnSpc>
                        <a:buFont typeface="Arial"/>
                        <a:buChar char="•"/>
                        <a:defRPr/>
                      </a:pPr>
                      <a:r>
                        <a:rPr lang="en-US" sz="2000">
                          <a:solidFill>
                            <a:srgbClr val="000000"/>
                          </a:solidFill>
                          <a:latin typeface="DM Sans"/>
                          <a:ea typeface="DM Sans"/>
                          <a:cs typeface="DM Sans"/>
                          <a:sym typeface="DM Sans"/>
                        </a:rPr>
                        <a:t>Chứng minh khả năng sinh ảnh chất lượng cao của Diffusion Models</a:t>
                      </a:r>
                      <a:endParaRPr lang="en-US" sz="1100"/>
                    </a:p>
                    <a:p>
                      <a:pPr algn="l" marL="431801" indent="-215900" lvl="1">
                        <a:lnSpc>
                          <a:spcPts val="2800"/>
                        </a:lnSpc>
                        <a:buFont typeface="Arial"/>
                        <a:buChar char="•"/>
                      </a:pPr>
                      <a:r>
                        <a:rPr lang="en-US" sz="2000">
                          <a:solidFill>
                            <a:srgbClr val="000000"/>
                          </a:solidFill>
                          <a:latin typeface="DM Sans"/>
                          <a:ea typeface="DM Sans"/>
                          <a:cs typeface="DM Sans"/>
                          <a:sym typeface="DM Sans"/>
                        </a:rPr>
                        <a:t>Thiết lập mối liên hệ lý thuyết giữa Diffusion Models và Denoising Score Matching</a:t>
                      </a:r>
                    </a:p>
                    <a:p>
                      <a:pPr algn="l" marL="431801" indent="-215900" lvl="1">
                        <a:lnSpc>
                          <a:spcPts val="2800"/>
                        </a:lnSpc>
                        <a:buFont typeface="Arial"/>
                        <a:buChar char="•"/>
                      </a:pPr>
                      <a:r>
                        <a:rPr lang="en-US" sz="2000">
                          <a:solidFill>
                            <a:srgbClr val="000000"/>
                          </a:solidFill>
                          <a:latin typeface="DM Sans"/>
                          <a:ea typeface="DM Sans"/>
                          <a:cs typeface="DM Sans"/>
                          <a:sym typeface="DM Sans"/>
                        </a:rPr>
                        <a:t>Phân tích tính chất nén "lossy" và progressive decoding</a:t>
                      </a: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60"/>
                        </a:lnSpc>
                        <a:defRPr/>
                      </a:pPr>
                      <a:r>
                        <a:rPr lang="en-US" sz="2000">
                          <a:solidFill>
                            <a:srgbClr val="000000"/>
                          </a:solidFill>
                          <a:latin typeface="DM Sans"/>
                          <a:ea typeface="DM Sans"/>
                          <a:cs typeface="DM Sans"/>
                          <a:sym typeface="DM Sans"/>
                        </a:rPr>
                        <a:t>Mô hình (Model): Diffusion Probabilistic Models (DDPM) với các bước forward và reverse process. Forward process thêm nhiễu Gaussian theo lịch trình phương sai cố định, trong khi reverse process sử dụng mạng neural để dự đoán và loại bỏ nhiễu. Kiến trúc mạng dựa trên U-Net với cơ chế attention và normalization.</a:t>
                      </a:r>
                      <a:endParaRPr lang="en-US" sz="1100"/>
                    </a:p>
                    <a:p>
                      <a:pPr algn="l">
                        <a:lnSpc>
                          <a:spcPts val="2660"/>
                        </a:lnSpc>
                      </a:pP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60"/>
                        </a:lnSpc>
                        <a:defRPr/>
                      </a:pPr>
                      <a:r>
                        <a:rPr lang="en-US" sz="2000">
                          <a:solidFill>
                            <a:srgbClr val="000000"/>
                          </a:solidFill>
                          <a:latin typeface="DM Sans"/>
                          <a:ea typeface="DM Sans"/>
                          <a:cs typeface="DM Sans"/>
                          <a:sym typeface="DM Sans"/>
                        </a:rPr>
                        <a:t>Diffusion Probabilistic Models</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b="true">
                          <a:solidFill>
                            <a:srgbClr val="000000"/>
                          </a:solidFill>
                          <a:latin typeface="DM Sans Bold"/>
                          <a:ea typeface="DM Sans Bold"/>
                          <a:cs typeface="DM Sans Bold"/>
                          <a:sym typeface="DM Sans Bold"/>
                        </a:rPr>
                        <a:t>Metric</a:t>
                      </a:r>
                      <a:r>
                        <a:rPr lang="en-US" sz="2000">
                          <a:solidFill>
                            <a:srgbClr val="000000"/>
                          </a:solidFill>
                          <a:latin typeface="DM Sans"/>
                          <a:ea typeface="DM Sans"/>
                          <a:cs typeface="DM Sans"/>
                          <a:sym typeface="DM Sans"/>
                        </a:rPr>
                        <a:t>:</a:t>
                      </a:r>
                      <a:endParaRPr lang="en-US" sz="1100"/>
                    </a:p>
                    <a:p>
                      <a:pPr algn="l">
                        <a:lnSpc>
                          <a:spcPts val="2800"/>
                        </a:lnSpc>
                      </a:pPr>
                      <a:r>
                        <a:rPr lang="en-US" sz="2000">
                          <a:solidFill>
                            <a:srgbClr val="000000"/>
                          </a:solidFill>
                          <a:latin typeface="DM Sans"/>
                          <a:ea typeface="DM Sans"/>
                          <a:cs typeface="DM Sans"/>
                          <a:sym typeface="DM Sans"/>
                        </a:rPr>
                        <a:t>FID</a:t>
                      </a:r>
                    </a:p>
                    <a:p>
                      <a:pPr algn="l">
                        <a:lnSpc>
                          <a:spcPts val="2800"/>
                        </a:lnSpc>
                      </a:pPr>
                      <a:r>
                        <a:rPr lang="en-US" sz="2000">
                          <a:solidFill>
                            <a:srgbClr val="000000"/>
                          </a:solidFill>
                          <a:latin typeface="DM Sans"/>
                          <a:ea typeface="DM Sans"/>
                          <a:cs typeface="DM Sans"/>
                          <a:sym typeface="DM Sans"/>
                        </a:rPr>
                        <a:t>IS</a:t>
                      </a:r>
                    </a:p>
                    <a:p>
                      <a:pPr algn="l">
                        <a:lnSpc>
                          <a:spcPts val="2800"/>
                        </a:lnSpc>
                      </a:pPr>
                      <a:r>
                        <a:rPr lang="en-US" sz="2000">
                          <a:solidFill>
                            <a:srgbClr val="000000"/>
                          </a:solidFill>
                          <a:latin typeface="DM Sans"/>
                          <a:ea typeface="DM Sans"/>
                          <a:cs typeface="DM Sans"/>
                          <a:sym typeface="DM Sans"/>
                        </a:rPr>
                        <a:t>NLL</a:t>
                      </a:r>
                    </a:p>
                    <a:p>
                      <a:pPr algn="l">
                        <a:lnSpc>
                          <a:spcPts val="2800"/>
                        </a:lnSpc>
                      </a:pPr>
                      <a:r>
                        <a:rPr lang="en-US" sz="2000" b="true">
                          <a:solidFill>
                            <a:srgbClr val="000000"/>
                          </a:solidFill>
                          <a:latin typeface="DM Sans Bold"/>
                          <a:ea typeface="DM Sans Bold"/>
                          <a:cs typeface="DM Sans Bold"/>
                          <a:sym typeface="DM Sans Bold"/>
                        </a:rPr>
                        <a:t>Dataset</a:t>
                      </a:r>
                      <a:r>
                        <a:rPr lang="en-US" sz="2000">
                          <a:solidFill>
                            <a:srgbClr val="000000"/>
                          </a:solidFill>
                          <a:latin typeface="DM Sans"/>
                          <a:ea typeface="DM Sans"/>
                          <a:cs typeface="DM Sans"/>
                          <a:sym typeface="DM Sans"/>
                        </a:rPr>
                        <a:t>:</a:t>
                      </a:r>
                    </a:p>
                    <a:p>
                      <a:pPr algn="l">
                        <a:lnSpc>
                          <a:spcPts val="2800"/>
                        </a:lnSpc>
                      </a:pPr>
                      <a:r>
                        <a:rPr lang="en-US" sz="2000">
                          <a:solidFill>
                            <a:srgbClr val="000000"/>
                          </a:solidFill>
                          <a:latin typeface="DM Sans"/>
                          <a:ea typeface="DM Sans"/>
                          <a:cs typeface="DM Sans"/>
                          <a:sym typeface="DM Sans"/>
                        </a:rPr>
                        <a:t>CIFAR10</a:t>
                      </a:r>
                    </a:p>
                    <a:p>
                      <a:pPr algn="l">
                        <a:lnSpc>
                          <a:spcPts val="2800"/>
                        </a:lnSpc>
                      </a:pPr>
                      <a:r>
                        <a:rPr lang="en-US" sz="2000">
                          <a:solidFill>
                            <a:srgbClr val="000000"/>
                          </a:solidFill>
                          <a:latin typeface="DM Sans"/>
                          <a:ea typeface="DM Sans"/>
                          <a:cs typeface="DM Sans"/>
                          <a:sym typeface="DM Sans"/>
                        </a:rPr>
                        <a:t>LSUN</a:t>
                      </a:r>
                    </a:p>
                    <a:p>
                      <a:pPr algn="l">
                        <a:lnSpc>
                          <a:spcPts val="2800"/>
                        </a:lnSpc>
                      </a:pPr>
                      <a:r>
                        <a:rPr lang="en-US" sz="2000">
                          <a:solidFill>
                            <a:srgbClr val="000000"/>
                          </a:solidFill>
                          <a:latin typeface="DM Sans"/>
                          <a:ea typeface="DM Sans"/>
                          <a:cs typeface="DM Sans"/>
                          <a:sym typeface="DM Sans"/>
                        </a:rPr>
                        <a:t>CelebA-HQ</a:t>
                      </a:r>
                    </a:p>
                    <a:p>
                      <a:pPr algn="l">
                        <a:lnSpc>
                          <a:spcPts val="2800"/>
                        </a:lnSpc>
                      </a:pPr>
                    </a:p>
                    <a:p>
                      <a:pPr algn="l">
                        <a:lnSpc>
                          <a:spcPts val="2800"/>
                        </a:lnSpc>
                      </a:pPr>
                    </a:p>
                    <a:p>
                      <a:pPr algn="l">
                        <a:lnSpc>
                          <a:spcPts val="2800"/>
                        </a:lnSpc>
                      </a:pP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839765" y="1219200"/>
            <a:ext cx="12330502"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2. Reated Work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graphicFrame>
        <p:nvGraphicFramePr>
          <p:cNvPr name="Table 10" id="10"/>
          <p:cNvGraphicFramePr>
            <a:graphicFrameLocks noGrp="true"/>
          </p:cNvGraphicFramePr>
          <p:nvPr/>
        </p:nvGraphicFramePr>
        <p:xfrm>
          <a:off x="0" y="2432780"/>
          <a:ext cx="17792045" cy="7845702"/>
        </p:xfrm>
        <a:graphic>
          <a:graphicData uri="http://schemas.openxmlformats.org/drawingml/2006/table">
            <a:tbl>
              <a:tblPr/>
              <a:tblGrid>
                <a:gridCol w="2059885"/>
                <a:gridCol w="2926045"/>
                <a:gridCol w="7708417"/>
                <a:gridCol w="3275604"/>
                <a:gridCol w="1822093"/>
              </a:tblGrid>
              <a:tr h="804004">
                <a:tc>
                  <a:txBody>
                    <a:bodyPr anchor="t" rtlCol="false"/>
                    <a:lstStyle/>
                    <a:p>
                      <a:pPr algn="ctr">
                        <a:lnSpc>
                          <a:spcPts val="2800"/>
                        </a:lnSpc>
                        <a:defRPr/>
                      </a:pPr>
                      <a:r>
                        <a:rPr lang="en-US" sz="2000" b="true">
                          <a:solidFill>
                            <a:srgbClr val="000000"/>
                          </a:solidFill>
                          <a:latin typeface="DM Sans Bold"/>
                          <a:ea typeface="DM Sans Bold"/>
                          <a:cs typeface="DM Sans Bold"/>
                          <a:sym typeface="DM Sans Bold"/>
                        </a:rPr>
                        <a:t>Reference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DM Sans Bold"/>
                          <a:ea typeface="DM Sans Bold"/>
                          <a:cs typeface="DM Sans Bold"/>
                          <a:sym typeface="DM Sans Bold"/>
                        </a:rPr>
                        <a:t>Objective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DM Sans Bold"/>
                          <a:ea typeface="DM Sans Bold"/>
                          <a:cs typeface="DM Sans Bold"/>
                          <a:sym typeface="DM Sa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DM Sans"/>
                          <a:ea typeface="DM Sans"/>
                          <a:cs typeface="DM Sans"/>
                          <a:sym typeface="DM Sans"/>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041698">
                <a:tc>
                  <a:txBody>
                    <a:bodyPr anchor="t" rtlCol="false"/>
                    <a:lstStyle/>
                    <a:p>
                      <a:pPr algn="l">
                        <a:lnSpc>
                          <a:spcPts val="2800"/>
                        </a:lnSpc>
                        <a:defRPr/>
                      </a:pPr>
                      <a:r>
                        <a:rPr lang="en-US" sz="2000">
                          <a:solidFill>
                            <a:srgbClr val="000000"/>
                          </a:solidFill>
                          <a:latin typeface="DM Sans"/>
                          <a:ea typeface="DM Sans"/>
                          <a:cs typeface="DM Sans"/>
                          <a:sym typeface="DM Sans"/>
                        </a:rPr>
                        <a:t>[2] Robin Rombach, Andreas Blattmann, Dominik Lorenz, Patrick Esser, và Björn Ommer in ​High-Resolution Image Synthesis with Latent Diffusion Models in  CVPR 2022 </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marL="431801" indent="-215900" lvl="1">
                        <a:lnSpc>
                          <a:spcPts val="2800"/>
                        </a:lnSpc>
                        <a:buFont typeface="Arial"/>
                        <a:buChar char="•"/>
                        <a:defRPr/>
                      </a:pPr>
                      <a:r>
                        <a:rPr lang="en-US" sz="2000">
                          <a:solidFill>
                            <a:srgbClr val="000000"/>
                          </a:solidFill>
                          <a:latin typeface="DM Sans"/>
                          <a:ea typeface="DM Sans"/>
                          <a:cs typeface="DM Sans"/>
                          <a:sym typeface="DM Sans"/>
                        </a:rPr>
                        <a:t>Bài báo nhằm mục đích cải thiện hiệu quả và chất lượng của việc tổng hợp hình ảnh độ phân giải cao bằng cách áp dụng mô hình khuếch tán trong không gian tiềm ẩn, thay vì không gian pixel, để giảm yêu cầu tính toán và tăng cường độ trung thực của hình ảnh.</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60"/>
                        </a:lnSpc>
                        <a:defRPr/>
                      </a:pPr>
                      <a:r>
                        <a:rPr lang="en-US" sz="2000">
                          <a:solidFill>
                            <a:srgbClr val="000000"/>
                          </a:solidFill>
                          <a:latin typeface="DM Sans"/>
                          <a:ea typeface="DM Sans"/>
                          <a:cs typeface="DM Sans"/>
                          <a:sym typeface="DM Sans"/>
                        </a:rPr>
                        <a:t>Các mô hình khuếch tán truyền thống hoạt động trực tiếp trên không gian pixel, dẫn đến chi phí tính toán cao. Bài báo này đề xuất việc áp dụng mô hình khuếch tán trong không gian tiềm ẩn của các autoencoder đã được huấn luyện trước. Cách tiếp cận này cho phép giảm đáng kể độ phức tạp tính toán trong khi vẫn duy trì chi tiết hình ảnh. Ngoài ra, việc giới thiệu các lớp cross-attention vào kiến trúc mô hình cho phép tổng hợp hình ảnh độ phân giải cao dựa trên các điều kiện như văn bản hoặc hộp giới hạn.</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660"/>
                        </a:lnSpc>
                        <a:defRPr/>
                      </a:pPr>
                      <a:r>
                        <a:rPr lang="en-US" sz="2000">
                          <a:solidFill>
                            <a:srgbClr val="000000"/>
                          </a:solidFill>
                          <a:latin typeface="DM Sans"/>
                          <a:ea typeface="DM Sans"/>
                          <a:cs typeface="DM Sans"/>
                          <a:sym typeface="DM Sans"/>
                        </a:rPr>
                        <a:t>Latent Diffusion Model (LDM)</a:t>
                      </a:r>
                      <a:endParaRPr lang="en-US" sz="1100"/>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b="true">
                          <a:solidFill>
                            <a:srgbClr val="000000"/>
                          </a:solidFill>
                          <a:latin typeface="DM Sans Bold"/>
                          <a:ea typeface="DM Sans Bold"/>
                          <a:cs typeface="DM Sans Bold"/>
                          <a:sym typeface="DM Sans Bold"/>
                        </a:rPr>
                        <a:t>Metric</a:t>
                      </a:r>
                      <a:r>
                        <a:rPr lang="en-US" sz="2000">
                          <a:solidFill>
                            <a:srgbClr val="000000"/>
                          </a:solidFill>
                          <a:latin typeface="DM Sans"/>
                          <a:ea typeface="DM Sans"/>
                          <a:cs typeface="DM Sans"/>
                          <a:sym typeface="DM Sans"/>
                        </a:rPr>
                        <a:t>:</a:t>
                      </a:r>
                      <a:endParaRPr lang="en-US" sz="1100"/>
                    </a:p>
                    <a:p>
                      <a:pPr algn="l">
                        <a:lnSpc>
                          <a:spcPts val="2800"/>
                        </a:lnSpc>
                      </a:pPr>
                      <a:r>
                        <a:rPr lang="en-US" sz="2000">
                          <a:solidFill>
                            <a:srgbClr val="000000"/>
                          </a:solidFill>
                          <a:latin typeface="DM Sans"/>
                          <a:ea typeface="DM Sans"/>
                          <a:cs typeface="DM Sans"/>
                          <a:sym typeface="DM Sans"/>
                        </a:rPr>
                        <a:t>FID</a:t>
                      </a:r>
                    </a:p>
                    <a:p>
                      <a:pPr algn="l">
                        <a:lnSpc>
                          <a:spcPts val="2800"/>
                        </a:lnSpc>
                      </a:pPr>
                      <a:r>
                        <a:rPr lang="en-US" sz="2000">
                          <a:solidFill>
                            <a:srgbClr val="000000"/>
                          </a:solidFill>
                          <a:latin typeface="DM Sans"/>
                          <a:ea typeface="DM Sans"/>
                          <a:cs typeface="DM Sans"/>
                          <a:sym typeface="DM Sans"/>
                        </a:rPr>
                        <a:t>PSNR</a:t>
                      </a:r>
                    </a:p>
                    <a:p>
                      <a:pPr algn="l">
                        <a:lnSpc>
                          <a:spcPts val="2800"/>
                        </a:lnSpc>
                      </a:pPr>
                      <a:r>
                        <a:rPr lang="en-US" sz="2000" b="true">
                          <a:solidFill>
                            <a:srgbClr val="000000"/>
                          </a:solidFill>
                          <a:latin typeface="DM Sans Bold"/>
                          <a:ea typeface="DM Sans Bold"/>
                          <a:cs typeface="DM Sans Bold"/>
                          <a:sym typeface="DM Sans Bold"/>
                        </a:rPr>
                        <a:t>Dataset</a:t>
                      </a:r>
                      <a:r>
                        <a:rPr lang="en-US" sz="2000">
                          <a:solidFill>
                            <a:srgbClr val="000000"/>
                          </a:solidFill>
                          <a:latin typeface="DM Sans"/>
                          <a:ea typeface="DM Sans"/>
                          <a:cs typeface="DM Sans"/>
                          <a:sym typeface="DM Sans"/>
                        </a:rPr>
                        <a:t>:</a:t>
                      </a:r>
                    </a:p>
                    <a:p>
                      <a:pPr algn="l">
                        <a:lnSpc>
                          <a:spcPts val="2800"/>
                        </a:lnSpc>
                      </a:pPr>
                      <a:r>
                        <a:rPr lang="en-US" sz="2000">
                          <a:solidFill>
                            <a:srgbClr val="000000"/>
                          </a:solidFill>
                          <a:latin typeface="DM Sans"/>
                          <a:ea typeface="DM Sans"/>
                          <a:cs typeface="DM Sans"/>
                          <a:sym typeface="DM Sans"/>
                        </a:rPr>
                        <a:t>ImageNet</a:t>
                      </a:r>
                    </a:p>
                    <a:p>
                      <a:pPr algn="l">
                        <a:lnSpc>
                          <a:spcPts val="2800"/>
                        </a:lnSpc>
                      </a:pPr>
                      <a:r>
                        <a:rPr lang="en-US" sz="2000">
                          <a:solidFill>
                            <a:srgbClr val="000000"/>
                          </a:solidFill>
                          <a:latin typeface="DM Sans"/>
                          <a:ea typeface="DM Sans"/>
                          <a:cs typeface="DM Sans"/>
                          <a:sym typeface="DM Sans"/>
                        </a:rPr>
                        <a:t>LSUN</a:t>
                      </a:r>
                    </a:p>
                    <a:p>
                      <a:pPr algn="l">
                        <a:lnSpc>
                          <a:spcPts val="2800"/>
                        </a:lnSpc>
                      </a:pPr>
                    </a:p>
                    <a:p>
                      <a:pPr algn="l">
                        <a:lnSpc>
                          <a:spcPts val="2800"/>
                        </a:lnSpc>
                      </a:pPr>
                    </a:p>
                    <a:p>
                      <a:pPr algn="l">
                        <a:lnSpc>
                          <a:spcPts val="2800"/>
                        </a:lnSpc>
                      </a:pPr>
                    </a:p>
                  </a:txBody>
                  <a:tcPr marL="190500" marR="190500" marT="190500" marB="190500" anchor="t">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1" id="11"/>
          <p:cNvSpPr txBox="true"/>
          <p:nvPr/>
        </p:nvSpPr>
        <p:spPr>
          <a:xfrm rot="0">
            <a:off x="839765" y="1219200"/>
            <a:ext cx="12330502"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2. Reated Work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TextBox 15" id="15"/>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 very much!</a:t>
            </a:r>
          </a:p>
        </p:txBody>
      </p:sp>
      <p:sp>
        <p:nvSpPr>
          <p:cNvPr name="TextBox 16" id="16"/>
          <p:cNvSpPr txBox="true"/>
          <p:nvPr/>
        </p:nvSpPr>
        <p:spPr>
          <a:xfrm rot="0">
            <a:off x="4860641" y="6811335"/>
            <a:ext cx="8459795" cy="57802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2643237"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028700" y="1219200"/>
            <a:ext cx="12098595"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1. Mô Tả Tổng Quan</a:t>
            </a:r>
          </a:p>
        </p:txBody>
      </p:sp>
      <p:sp>
        <p:nvSpPr>
          <p:cNvPr name="Freeform 5" id="5"/>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9" id="9"/>
          <p:cNvSpPr txBox="true"/>
          <p:nvPr/>
        </p:nvSpPr>
        <p:spPr>
          <a:xfrm rot="0">
            <a:off x="1028700" y="2655636"/>
            <a:ext cx="11244655" cy="6178550"/>
          </a:xfrm>
          <a:prstGeom prst="rect">
            <a:avLst/>
          </a:prstGeom>
        </p:spPr>
        <p:txBody>
          <a:bodyPr anchor="t" rtlCol="false" tIns="0" lIns="0" bIns="0" rIns="0">
            <a:spAutoFit/>
          </a:bodyPr>
          <a:lstStyle/>
          <a:p>
            <a:pPr algn="l">
              <a:lnSpc>
                <a:spcPts val="7000"/>
              </a:lnSpc>
              <a:spcBef>
                <a:spcPct val="0"/>
              </a:spcBef>
            </a:pPr>
            <a:r>
              <a:rPr lang="en-US" sz="5000">
                <a:solidFill>
                  <a:srgbClr val="000000"/>
                </a:solidFill>
                <a:latin typeface="Open Sans Light"/>
                <a:ea typeface="Open Sans Light"/>
                <a:cs typeface="Open Sans Light"/>
                <a:sym typeface="Open Sans Light"/>
              </a:rPr>
              <a:t>Tự động sinh hình ảnh từ một đoạn văn bản mô tả bằng cách sử dụng mô hình khuếch tán có điều kiện (Conditional DDPM). Quá trình này bắt đầu từ nhiễu Gaussian và dần dần khử nhiễu để tạo ra hình ảnh có độ phân giải cao phù hợp với văn bản đầu vào.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28700" y="1228725"/>
            <a:ext cx="10816794" cy="1175192"/>
          </a:xfrm>
          <a:prstGeom prst="rect">
            <a:avLst/>
          </a:prstGeom>
        </p:spPr>
        <p:txBody>
          <a:bodyPr anchor="t" rtlCol="false" tIns="0" lIns="0" bIns="0" rIns="0">
            <a:spAutoFit/>
          </a:bodyPr>
          <a:lstStyle/>
          <a:p>
            <a:pPr algn="l">
              <a:lnSpc>
                <a:spcPts val="8777"/>
              </a:lnSpc>
            </a:pPr>
            <a:r>
              <a:rPr lang="en-US" sz="9048" b="true">
                <a:solidFill>
                  <a:srgbClr val="000000"/>
                </a:solidFill>
                <a:latin typeface="DM Sans Bold"/>
                <a:ea typeface="DM Sans Bold"/>
                <a:cs typeface="DM Sans Bold"/>
                <a:sym typeface="DM Sans Bold"/>
              </a:rPr>
              <a:t>1. Mô Tả Tổng Quan</a:t>
            </a:r>
          </a:p>
        </p:txBody>
      </p:sp>
      <p:sp>
        <p:nvSpPr>
          <p:cNvPr name="Freeform 4" id="4"/>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pic>
        <p:nvPicPr>
          <p:cNvPr name="Picture 7" id="7"/>
          <p:cNvPicPr>
            <a:picLocks noChangeAspect="true"/>
          </p:cNvPicPr>
          <p:nvPr/>
        </p:nvPicPr>
        <p:blipFill>
          <a:blip r:embed="rId10"/>
          <a:srcRect l="0" t="0" r="0" b="0"/>
          <a:stretch>
            <a:fillRect/>
          </a:stretch>
        </p:blipFill>
        <p:spPr>
          <a:xfrm flipH="false" flipV="false" rot="0">
            <a:off x="6784650" y="3588897"/>
            <a:ext cx="3385151" cy="3436702"/>
          </a:xfrm>
          <a:prstGeom prst="rect">
            <a:avLst/>
          </a:prstGeom>
        </p:spPr>
      </p:pic>
      <p:sp>
        <p:nvSpPr>
          <p:cNvPr name="Freeform 8" id="8"/>
          <p:cNvSpPr/>
          <p:nvPr/>
        </p:nvSpPr>
        <p:spPr>
          <a:xfrm flipH="false" flipV="false" rot="0">
            <a:off x="12266490" y="3381314"/>
            <a:ext cx="4451942" cy="4451942"/>
          </a:xfrm>
          <a:custGeom>
            <a:avLst/>
            <a:gdLst/>
            <a:ahLst/>
            <a:cxnLst/>
            <a:rect r="r" b="b" t="t" l="l"/>
            <a:pathLst>
              <a:path h="4451942" w="4451942">
                <a:moveTo>
                  <a:pt x="0" y="0"/>
                </a:moveTo>
                <a:lnTo>
                  <a:pt x="4451942" y="0"/>
                </a:lnTo>
                <a:lnTo>
                  <a:pt x="4451942" y="4451942"/>
                </a:lnTo>
                <a:lnTo>
                  <a:pt x="0" y="4451942"/>
                </a:lnTo>
                <a:lnTo>
                  <a:pt x="0" y="0"/>
                </a:lnTo>
                <a:close/>
              </a:path>
            </a:pathLst>
          </a:custGeom>
          <a:blipFill>
            <a:blip r:embed="rId11"/>
            <a:stretch>
              <a:fillRect l="0" t="0" r="0" b="0"/>
            </a:stretch>
          </a:blipFill>
        </p:spPr>
      </p:sp>
      <p:sp>
        <p:nvSpPr>
          <p:cNvPr name="Freeform 9" id="9"/>
          <p:cNvSpPr/>
          <p:nvPr/>
        </p:nvSpPr>
        <p:spPr>
          <a:xfrm flipH="false" flipV="false" rot="0">
            <a:off x="4270131" y="4670704"/>
            <a:ext cx="2323136" cy="1317205"/>
          </a:xfrm>
          <a:custGeom>
            <a:avLst/>
            <a:gdLst/>
            <a:ahLst/>
            <a:cxnLst/>
            <a:rect r="r" b="b" t="t" l="l"/>
            <a:pathLst>
              <a:path h="1317205" w="2323136">
                <a:moveTo>
                  <a:pt x="0" y="0"/>
                </a:moveTo>
                <a:lnTo>
                  <a:pt x="2323136" y="0"/>
                </a:lnTo>
                <a:lnTo>
                  <a:pt x="2323136" y="1317205"/>
                </a:lnTo>
                <a:lnTo>
                  <a:pt x="0" y="13172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1448769" y="4687645"/>
            <a:ext cx="2891003" cy="1134430"/>
          </a:xfrm>
          <a:prstGeom prst="rect">
            <a:avLst/>
          </a:prstGeom>
        </p:spPr>
        <p:txBody>
          <a:bodyPr anchor="t" rtlCol="false" tIns="0" lIns="0" bIns="0" rIns="0">
            <a:spAutoFit/>
          </a:bodyPr>
          <a:lstStyle/>
          <a:p>
            <a:pPr algn="l" marL="0" indent="0" lvl="0">
              <a:lnSpc>
                <a:spcPts val="9415"/>
              </a:lnSpc>
              <a:spcBef>
                <a:spcPct val="0"/>
              </a:spcBef>
            </a:pPr>
            <a:r>
              <a:rPr lang="en-US" sz="6974" spc="418">
                <a:solidFill>
                  <a:srgbClr val="000000"/>
                </a:solidFill>
                <a:latin typeface="DM Sans"/>
                <a:ea typeface="DM Sans"/>
                <a:cs typeface="DM Sans"/>
                <a:sym typeface="DM Sans"/>
              </a:rPr>
              <a:t>A dog</a:t>
            </a:r>
          </a:p>
        </p:txBody>
      </p:sp>
      <p:sp>
        <p:nvSpPr>
          <p:cNvPr name="TextBox 11" id="11"/>
          <p:cNvSpPr txBox="true"/>
          <p:nvPr/>
        </p:nvSpPr>
        <p:spPr>
          <a:xfrm rot="0">
            <a:off x="1212040" y="2724089"/>
            <a:ext cx="1810335" cy="657225"/>
          </a:xfrm>
          <a:prstGeom prst="rect">
            <a:avLst/>
          </a:prstGeom>
        </p:spPr>
        <p:txBody>
          <a:bodyPr anchor="t" rtlCol="false" tIns="0" lIns="0" bIns="0" rIns="0">
            <a:spAutoFit/>
          </a:bodyPr>
          <a:lstStyle/>
          <a:p>
            <a:pPr algn="l" marL="0" indent="0" lvl="0">
              <a:lnSpc>
                <a:spcPts val="5399"/>
              </a:lnSpc>
              <a:spcBef>
                <a:spcPct val="0"/>
              </a:spcBef>
            </a:pPr>
            <a:r>
              <a:rPr lang="en-US" sz="3999" spc="239">
                <a:solidFill>
                  <a:srgbClr val="000000"/>
                </a:solidFill>
                <a:latin typeface="DM Sans"/>
                <a:ea typeface="DM Sans"/>
                <a:cs typeface="DM Sans"/>
                <a:sym typeface="DM Sans"/>
              </a:rPr>
              <a:t>Ví Dụ</a:t>
            </a:r>
          </a:p>
        </p:txBody>
      </p:sp>
      <p:sp>
        <p:nvSpPr>
          <p:cNvPr name="Freeform 12" id="12"/>
          <p:cNvSpPr/>
          <p:nvPr/>
        </p:nvSpPr>
        <p:spPr>
          <a:xfrm flipH="false" flipV="false" rot="0">
            <a:off x="9943353" y="4792420"/>
            <a:ext cx="2323136" cy="1317205"/>
          </a:xfrm>
          <a:custGeom>
            <a:avLst/>
            <a:gdLst/>
            <a:ahLst/>
            <a:cxnLst/>
            <a:rect r="r" b="b" t="t" l="l"/>
            <a:pathLst>
              <a:path h="1317205" w="2323136">
                <a:moveTo>
                  <a:pt x="0" y="0"/>
                </a:moveTo>
                <a:lnTo>
                  <a:pt x="2323137" y="0"/>
                </a:lnTo>
                <a:lnTo>
                  <a:pt x="2323137" y="1317206"/>
                </a:lnTo>
                <a:lnTo>
                  <a:pt x="0" y="13172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3285064" y="-441317"/>
            <a:ext cx="4208573" cy="4247184"/>
          </a:xfrm>
          <a:custGeom>
            <a:avLst/>
            <a:gdLst/>
            <a:ahLst/>
            <a:cxnLst/>
            <a:rect r="r" b="b" t="t" l="l"/>
            <a:pathLst>
              <a:path h="4247184" w="4208573">
                <a:moveTo>
                  <a:pt x="0" y="0"/>
                </a:moveTo>
                <a:lnTo>
                  <a:pt x="4208573" y="0"/>
                </a:lnTo>
                <a:lnTo>
                  <a:pt x="4208573" y="4247185"/>
                </a:lnTo>
                <a:lnTo>
                  <a:pt x="0" y="4247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504950" y="1458471"/>
            <a:ext cx="12330502"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1. Mô Tả Tổng Quan</a:t>
            </a:r>
          </a:p>
        </p:txBody>
      </p:sp>
      <p:sp>
        <p:nvSpPr>
          <p:cNvPr name="TextBox 4" id="4"/>
          <p:cNvSpPr txBox="true"/>
          <p:nvPr/>
        </p:nvSpPr>
        <p:spPr>
          <a:xfrm rot="0">
            <a:off x="1643964" y="2863627"/>
            <a:ext cx="3775475" cy="657225"/>
          </a:xfrm>
          <a:prstGeom prst="rect">
            <a:avLst/>
          </a:prstGeom>
        </p:spPr>
        <p:txBody>
          <a:bodyPr anchor="t" rtlCol="false" tIns="0" lIns="0" bIns="0" rIns="0">
            <a:spAutoFit/>
          </a:bodyPr>
          <a:lstStyle/>
          <a:p>
            <a:pPr algn="l" marL="0" indent="0" lvl="0">
              <a:lnSpc>
                <a:spcPts val="5399"/>
              </a:lnSpc>
              <a:spcBef>
                <a:spcPct val="0"/>
              </a:spcBef>
            </a:pPr>
            <a:r>
              <a:rPr lang="en-US" b="true" sz="3999" spc="239">
                <a:solidFill>
                  <a:srgbClr val="000000"/>
                </a:solidFill>
                <a:latin typeface="DM Sans Bold"/>
                <a:ea typeface="DM Sans Bold"/>
                <a:cs typeface="DM Sans Bold"/>
                <a:sym typeface="DM Sans Bold"/>
              </a:rPr>
              <a:t>Thách thức :</a:t>
            </a:r>
          </a:p>
        </p:txBody>
      </p:sp>
      <p:sp>
        <p:nvSpPr>
          <p:cNvPr name="TextBox 5" id="5"/>
          <p:cNvSpPr txBox="true"/>
          <p:nvPr/>
        </p:nvSpPr>
        <p:spPr>
          <a:xfrm rot="0">
            <a:off x="1643964" y="3948743"/>
            <a:ext cx="15849674" cy="3912870"/>
          </a:xfrm>
          <a:prstGeom prst="rect">
            <a:avLst/>
          </a:prstGeom>
        </p:spPr>
        <p:txBody>
          <a:bodyPr anchor="t" rtlCol="false" tIns="0" lIns="0" bIns="0" rIns="0">
            <a:spAutoFit/>
          </a:bodyPr>
          <a:lstStyle/>
          <a:p>
            <a:pPr algn="l" marL="863599" indent="-431800" lvl="1">
              <a:lnSpc>
                <a:spcPts val="6239"/>
              </a:lnSpc>
              <a:buFont typeface="Arial"/>
              <a:buChar char="•"/>
            </a:pPr>
            <a:r>
              <a:rPr lang="en-US" sz="3999" spc="347">
                <a:solidFill>
                  <a:srgbClr val="000000"/>
                </a:solidFill>
                <a:latin typeface="DM Sans"/>
                <a:ea typeface="DM Sans"/>
                <a:cs typeface="DM Sans"/>
                <a:sym typeface="DM Sans"/>
              </a:rPr>
              <a:t>Tính chính xác giữa văn bản và hình ảnh: Đôi khi mô hình không tạo ra hình ảnh hoàn toàn đúng với mô tả.</a:t>
            </a:r>
          </a:p>
          <a:p>
            <a:pPr algn="l" marL="863599" indent="-431800" lvl="1">
              <a:lnSpc>
                <a:spcPts val="6239"/>
              </a:lnSpc>
              <a:buFont typeface="Arial"/>
              <a:buChar char="•"/>
            </a:pPr>
            <a:r>
              <a:rPr lang="en-US" sz="3999" spc="239">
                <a:solidFill>
                  <a:srgbClr val="000000"/>
                </a:solidFill>
                <a:latin typeface="DM Sans"/>
                <a:ea typeface="DM Sans"/>
                <a:cs typeface="DM Sans"/>
                <a:sym typeface="DM Sans"/>
              </a:rPr>
              <a:t>Độ phân giải và chi tiết hình ảnh: Hình ảnh có thể bị mờ hoặc thiếu chi tiết nếu không có post-processing.</a:t>
            </a:r>
          </a:p>
          <a:p>
            <a:pPr algn="l" marL="0" indent="0" lvl="0">
              <a:lnSpc>
                <a:spcPts val="62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3285064" y="-441317"/>
            <a:ext cx="4208573" cy="4247184"/>
          </a:xfrm>
          <a:custGeom>
            <a:avLst/>
            <a:gdLst/>
            <a:ahLst/>
            <a:cxnLst/>
            <a:rect r="r" b="b" t="t" l="l"/>
            <a:pathLst>
              <a:path h="4247184" w="4208573">
                <a:moveTo>
                  <a:pt x="0" y="0"/>
                </a:moveTo>
                <a:lnTo>
                  <a:pt x="4208573" y="0"/>
                </a:lnTo>
                <a:lnTo>
                  <a:pt x="4208573" y="4247185"/>
                </a:lnTo>
                <a:lnTo>
                  <a:pt x="0" y="4247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504950" y="1458471"/>
            <a:ext cx="12330502"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1. Mô Tả Tổng Quan</a:t>
            </a:r>
          </a:p>
        </p:txBody>
      </p:sp>
      <p:sp>
        <p:nvSpPr>
          <p:cNvPr name="TextBox 4" id="4"/>
          <p:cNvSpPr txBox="true"/>
          <p:nvPr/>
        </p:nvSpPr>
        <p:spPr>
          <a:xfrm rot="0">
            <a:off x="1643964" y="2863627"/>
            <a:ext cx="3259139" cy="657225"/>
          </a:xfrm>
          <a:prstGeom prst="rect">
            <a:avLst/>
          </a:prstGeom>
        </p:spPr>
        <p:txBody>
          <a:bodyPr anchor="t" rtlCol="false" tIns="0" lIns="0" bIns="0" rIns="0">
            <a:spAutoFit/>
          </a:bodyPr>
          <a:lstStyle/>
          <a:p>
            <a:pPr algn="l" marL="0" indent="0" lvl="0">
              <a:lnSpc>
                <a:spcPts val="5399"/>
              </a:lnSpc>
              <a:spcBef>
                <a:spcPct val="0"/>
              </a:spcBef>
            </a:pPr>
            <a:r>
              <a:rPr lang="en-US" b="true" sz="3999" spc="239">
                <a:solidFill>
                  <a:srgbClr val="000000"/>
                </a:solidFill>
                <a:latin typeface="DM Sans Bold"/>
                <a:ea typeface="DM Sans Bold"/>
                <a:cs typeface="DM Sans Bold"/>
                <a:sym typeface="DM Sans Bold"/>
              </a:rPr>
              <a:t>Thách thức</a:t>
            </a:r>
          </a:p>
        </p:txBody>
      </p:sp>
      <p:sp>
        <p:nvSpPr>
          <p:cNvPr name="TextBox 5" id="5"/>
          <p:cNvSpPr txBox="true"/>
          <p:nvPr/>
        </p:nvSpPr>
        <p:spPr>
          <a:xfrm rot="0">
            <a:off x="1643964" y="3948743"/>
            <a:ext cx="15849674" cy="4703445"/>
          </a:xfrm>
          <a:prstGeom prst="rect">
            <a:avLst/>
          </a:prstGeom>
        </p:spPr>
        <p:txBody>
          <a:bodyPr anchor="t" rtlCol="false" tIns="0" lIns="0" bIns="0" rIns="0">
            <a:spAutoFit/>
          </a:bodyPr>
          <a:lstStyle/>
          <a:p>
            <a:pPr algn="l" marL="863599" indent="-431800" lvl="1">
              <a:lnSpc>
                <a:spcPts val="6239"/>
              </a:lnSpc>
              <a:buFont typeface="Arial"/>
              <a:buChar char="•"/>
            </a:pPr>
            <a:r>
              <a:rPr lang="en-US" sz="3999" spc="347">
                <a:solidFill>
                  <a:srgbClr val="000000"/>
                </a:solidFill>
                <a:latin typeface="DM Sans"/>
                <a:ea typeface="DM Sans"/>
                <a:cs typeface="DM Sans"/>
                <a:sym typeface="DM Sans"/>
              </a:rPr>
              <a:t>Hiểu ngữ cảnh phức tạp: Các mô hình hiện tại vẫn gặp khó khăn với mô tả trừu</a:t>
            </a:r>
            <a:r>
              <a:rPr lang="en-US" sz="3999" spc="347">
                <a:solidFill>
                  <a:srgbClr val="000000"/>
                </a:solidFill>
                <a:latin typeface="DM Sans"/>
                <a:ea typeface="DM Sans"/>
                <a:cs typeface="DM Sans"/>
                <a:sym typeface="DM Sans"/>
              </a:rPr>
              <a:t> tượng hoặc nhiều yếu tố tương tác trong ảnh.</a:t>
            </a:r>
          </a:p>
          <a:p>
            <a:pPr algn="l" marL="863599" indent="-431800" lvl="1">
              <a:lnSpc>
                <a:spcPts val="6239"/>
              </a:lnSpc>
              <a:buFont typeface="Arial"/>
              <a:buChar char="•"/>
            </a:pPr>
            <a:r>
              <a:rPr lang="en-US" sz="3999" spc="347">
                <a:solidFill>
                  <a:srgbClr val="000000"/>
                </a:solidFill>
                <a:latin typeface="DM Sans"/>
                <a:ea typeface="DM Sans"/>
                <a:cs typeface="DM Sans"/>
                <a:sym typeface="DM Sans"/>
              </a:rPr>
              <a:t>Kiểm soát nội dung đầu ra: Đảm bảo hình ảnh không bị sai lệch hoặc tạo ra nội dung không mong muốn.</a:t>
            </a:r>
          </a:p>
          <a:p>
            <a:pPr algn="l" marL="0" indent="0" lvl="0">
              <a:lnSpc>
                <a:spcPts val="623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3285064" y="-441317"/>
            <a:ext cx="4208573" cy="4247184"/>
          </a:xfrm>
          <a:custGeom>
            <a:avLst/>
            <a:gdLst/>
            <a:ahLst/>
            <a:cxnLst/>
            <a:rect r="r" b="b" t="t" l="l"/>
            <a:pathLst>
              <a:path h="4247184" w="4208573">
                <a:moveTo>
                  <a:pt x="0" y="0"/>
                </a:moveTo>
                <a:lnTo>
                  <a:pt x="4208573" y="0"/>
                </a:lnTo>
                <a:lnTo>
                  <a:pt x="4208573" y="4247185"/>
                </a:lnTo>
                <a:lnTo>
                  <a:pt x="0" y="42471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504950" y="1458471"/>
            <a:ext cx="12330502"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1. Mô Tả Tổng Quan</a:t>
            </a:r>
          </a:p>
        </p:txBody>
      </p:sp>
      <p:sp>
        <p:nvSpPr>
          <p:cNvPr name="TextBox 4" id="4"/>
          <p:cNvSpPr txBox="true"/>
          <p:nvPr/>
        </p:nvSpPr>
        <p:spPr>
          <a:xfrm rot="0">
            <a:off x="1643964" y="2863627"/>
            <a:ext cx="2325763" cy="657225"/>
          </a:xfrm>
          <a:prstGeom prst="rect">
            <a:avLst/>
          </a:prstGeom>
        </p:spPr>
        <p:txBody>
          <a:bodyPr anchor="t" rtlCol="false" tIns="0" lIns="0" bIns="0" rIns="0">
            <a:spAutoFit/>
          </a:bodyPr>
          <a:lstStyle/>
          <a:p>
            <a:pPr algn="l" marL="0" indent="0" lvl="0">
              <a:lnSpc>
                <a:spcPts val="5399"/>
              </a:lnSpc>
              <a:spcBef>
                <a:spcPct val="0"/>
              </a:spcBef>
            </a:pPr>
            <a:r>
              <a:rPr lang="en-US" b="true" sz="3999" spc="239">
                <a:solidFill>
                  <a:srgbClr val="000000"/>
                </a:solidFill>
                <a:latin typeface="DM Sans Bold"/>
                <a:ea typeface="DM Sans Bold"/>
                <a:cs typeface="DM Sans Bold"/>
                <a:sym typeface="DM Sans Bold"/>
              </a:rPr>
              <a:t>Vấn đề:</a:t>
            </a:r>
          </a:p>
        </p:txBody>
      </p:sp>
      <p:sp>
        <p:nvSpPr>
          <p:cNvPr name="TextBox 5" id="5"/>
          <p:cNvSpPr txBox="true"/>
          <p:nvPr/>
        </p:nvSpPr>
        <p:spPr>
          <a:xfrm rot="0">
            <a:off x="1643964" y="3948743"/>
            <a:ext cx="15849674" cy="1541145"/>
          </a:xfrm>
          <a:prstGeom prst="rect">
            <a:avLst/>
          </a:prstGeom>
        </p:spPr>
        <p:txBody>
          <a:bodyPr anchor="t" rtlCol="false" tIns="0" lIns="0" bIns="0" rIns="0">
            <a:spAutoFit/>
          </a:bodyPr>
          <a:lstStyle/>
          <a:p>
            <a:pPr algn="l" marL="863599" indent="-431800" lvl="1">
              <a:lnSpc>
                <a:spcPts val="6239"/>
              </a:lnSpc>
              <a:buFont typeface="Arial"/>
              <a:buChar char="•"/>
            </a:pPr>
            <a:r>
              <a:rPr lang="en-US" sz="3999" spc="239">
                <a:solidFill>
                  <a:srgbClr val="000000"/>
                </a:solidFill>
                <a:latin typeface="DM Sans"/>
                <a:ea typeface="DM Sans"/>
                <a:cs typeface="DM Sans"/>
                <a:sym typeface="DM Sans"/>
              </a:rPr>
              <a:t>Thiếu tài nguyên phần cứng </a:t>
            </a:r>
          </a:p>
          <a:p>
            <a:pPr algn="l" marL="863599" indent="-431800" lvl="1">
              <a:lnSpc>
                <a:spcPts val="6239"/>
              </a:lnSpc>
              <a:buFont typeface="Arial"/>
              <a:buChar char="•"/>
            </a:pPr>
            <a:r>
              <a:rPr lang="en-US" sz="3999" spc="239">
                <a:solidFill>
                  <a:srgbClr val="000000"/>
                </a:solidFill>
                <a:latin typeface="DM Sans"/>
                <a:ea typeface="DM Sans"/>
                <a:cs typeface="DM Sans"/>
                <a:sym typeface="DM Sans"/>
              </a:rPr>
              <a:t>Chất lượng ảnh ở độ phân giải thấp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grpSp>
        <p:nvGrpSpPr>
          <p:cNvPr name="Group 10" id="10"/>
          <p:cNvGrpSpPr/>
          <p:nvPr/>
        </p:nvGrpSpPr>
        <p:grpSpPr>
          <a:xfrm rot="0">
            <a:off x="5493112" y="4628047"/>
            <a:ext cx="1398079" cy="1338502"/>
            <a:chOff x="0" y="0"/>
            <a:chExt cx="368218" cy="352527"/>
          </a:xfrm>
        </p:grpSpPr>
        <p:sp>
          <p:nvSpPr>
            <p:cNvPr name="Freeform 11" id="11"/>
            <p:cNvSpPr/>
            <p:nvPr/>
          </p:nvSpPr>
          <p:spPr>
            <a:xfrm flipH="false" flipV="false" rot="0">
              <a:off x="0" y="0"/>
              <a:ext cx="368218" cy="352527"/>
            </a:xfrm>
            <a:custGeom>
              <a:avLst/>
              <a:gdLst/>
              <a:ahLst/>
              <a:cxnLst/>
              <a:rect r="r" b="b" t="t" l="l"/>
              <a:pathLst>
                <a:path h="352527" w="368218">
                  <a:moveTo>
                    <a:pt x="0" y="0"/>
                  </a:moveTo>
                  <a:lnTo>
                    <a:pt x="368218" y="0"/>
                  </a:lnTo>
                  <a:lnTo>
                    <a:pt x="368218" y="352527"/>
                  </a:lnTo>
                  <a:lnTo>
                    <a:pt x="0" y="352527"/>
                  </a:lnTo>
                  <a:close/>
                </a:path>
              </a:pathLst>
            </a:custGeom>
            <a:solidFill>
              <a:srgbClr val="EDFF58"/>
            </a:solidFill>
          </p:spPr>
        </p:sp>
        <p:sp>
          <p:nvSpPr>
            <p:cNvPr name="TextBox 12" id="12"/>
            <p:cNvSpPr txBox="true"/>
            <p:nvPr/>
          </p:nvSpPr>
          <p:spPr>
            <a:xfrm>
              <a:off x="0" y="-38100"/>
              <a:ext cx="368218" cy="390627"/>
            </a:xfrm>
            <a:prstGeom prst="rect">
              <a:avLst/>
            </a:prstGeom>
          </p:spPr>
          <p:txBody>
            <a:bodyPr anchor="ctr" rtlCol="false" tIns="50800" lIns="50800" bIns="50800" rIns="50800"/>
            <a:lstStyle/>
            <a:p>
              <a:pPr algn="ctr">
                <a:lnSpc>
                  <a:spcPts val="2659"/>
                </a:lnSpc>
              </a:pPr>
              <a:r>
                <a:rPr lang="en-US" b="true" sz="1899">
                  <a:solidFill>
                    <a:srgbClr val="D64949"/>
                  </a:solidFill>
                  <a:latin typeface="Open Sans Bold"/>
                  <a:ea typeface="Open Sans Bold"/>
                  <a:cs typeface="Open Sans Bold"/>
                  <a:sym typeface="Open Sans Bold"/>
                </a:rPr>
                <a:t>Cross-attention</a:t>
              </a:r>
            </a:p>
          </p:txBody>
        </p:sp>
      </p:grpSp>
      <p:sp>
        <p:nvSpPr>
          <p:cNvPr name="Freeform 13" id="13"/>
          <p:cNvSpPr/>
          <p:nvPr/>
        </p:nvSpPr>
        <p:spPr>
          <a:xfrm flipH="false" flipV="false" rot="0">
            <a:off x="4860129" y="2551953"/>
            <a:ext cx="9586996" cy="6387336"/>
          </a:xfrm>
          <a:custGeom>
            <a:avLst/>
            <a:gdLst/>
            <a:ahLst/>
            <a:cxnLst/>
            <a:rect r="r" b="b" t="t" l="l"/>
            <a:pathLst>
              <a:path h="6387336" w="9586996">
                <a:moveTo>
                  <a:pt x="0" y="0"/>
                </a:moveTo>
                <a:lnTo>
                  <a:pt x="9586996" y="0"/>
                </a:lnTo>
                <a:lnTo>
                  <a:pt x="9586996" y="6387336"/>
                </a:lnTo>
                <a:lnTo>
                  <a:pt x="0" y="6387336"/>
                </a:lnTo>
                <a:lnTo>
                  <a:pt x="0" y="0"/>
                </a:lnTo>
                <a:close/>
              </a:path>
            </a:pathLst>
          </a:custGeom>
          <a:blipFill>
            <a:blip r:embed="rId18"/>
            <a:stretch>
              <a:fillRect l="0" t="0" r="0" b="0"/>
            </a:stretch>
          </a:blipFill>
        </p:spPr>
      </p:sp>
      <p:sp>
        <p:nvSpPr>
          <p:cNvPr name="TextBox 14" id="14"/>
          <p:cNvSpPr txBox="true"/>
          <p:nvPr/>
        </p:nvSpPr>
        <p:spPr>
          <a:xfrm rot="0">
            <a:off x="1028700" y="1219200"/>
            <a:ext cx="12330502"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1. Mô Tả Tổng Quan</a:t>
            </a:r>
          </a:p>
        </p:txBody>
      </p:sp>
      <p:sp>
        <p:nvSpPr>
          <p:cNvPr name="TextBox 15" id="15"/>
          <p:cNvSpPr txBox="true"/>
          <p:nvPr/>
        </p:nvSpPr>
        <p:spPr>
          <a:xfrm rot="0">
            <a:off x="4919748" y="9047127"/>
            <a:ext cx="9753932"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DM Sans Bold"/>
                <a:ea typeface="DM Sans Bold"/>
                <a:cs typeface="DM Sans Bold"/>
                <a:sym typeface="DM Sans Bold"/>
              </a:rPr>
              <a:t>Ytb:https://www.youtube.com/watch?v=vu6eKteJWew&amp;t=466s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4002998" y="2573510"/>
            <a:ext cx="11301259" cy="6356958"/>
          </a:xfrm>
          <a:custGeom>
            <a:avLst/>
            <a:gdLst/>
            <a:ahLst/>
            <a:cxnLst/>
            <a:rect r="r" b="b" t="t" l="l"/>
            <a:pathLst>
              <a:path h="6356958" w="11301259">
                <a:moveTo>
                  <a:pt x="0" y="0"/>
                </a:moveTo>
                <a:lnTo>
                  <a:pt x="11301259" y="0"/>
                </a:lnTo>
                <a:lnTo>
                  <a:pt x="11301259" y="6356958"/>
                </a:lnTo>
                <a:lnTo>
                  <a:pt x="0" y="6356958"/>
                </a:lnTo>
                <a:lnTo>
                  <a:pt x="0" y="0"/>
                </a:lnTo>
                <a:close/>
              </a:path>
            </a:pathLst>
          </a:custGeom>
          <a:blipFill>
            <a:blip r:embed="rId18"/>
            <a:stretch>
              <a:fillRect l="0" t="0" r="0" b="0"/>
            </a:stretch>
          </a:blipFill>
        </p:spPr>
      </p:sp>
      <p:grpSp>
        <p:nvGrpSpPr>
          <p:cNvPr name="Group 11" id="11"/>
          <p:cNvGrpSpPr/>
          <p:nvPr/>
        </p:nvGrpSpPr>
        <p:grpSpPr>
          <a:xfrm rot="0">
            <a:off x="5493112" y="4628047"/>
            <a:ext cx="1398079" cy="1338502"/>
            <a:chOff x="0" y="0"/>
            <a:chExt cx="368218" cy="352527"/>
          </a:xfrm>
        </p:grpSpPr>
        <p:sp>
          <p:nvSpPr>
            <p:cNvPr name="Freeform 12" id="12"/>
            <p:cNvSpPr/>
            <p:nvPr/>
          </p:nvSpPr>
          <p:spPr>
            <a:xfrm flipH="false" flipV="false" rot="0">
              <a:off x="0" y="0"/>
              <a:ext cx="368218" cy="352527"/>
            </a:xfrm>
            <a:custGeom>
              <a:avLst/>
              <a:gdLst/>
              <a:ahLst/>
              <a:cxnLst/>
              <a:rect r="r" b="b" t="t" l="l"/>
              <a:pathLst>
                <a:path h="352527" w="368218">
                  <a:moveTo>
                    <a:pt x="0" y="0"/>
                  </a:moveTo>
                  <a:lnTo>
                    <a:pt x="368218" y="0"/>
                  </a:lnTo>
                  <a:lnTo>
                    <a:pt x="368218" y="352527"/>
                  </a:lnTo>
                  <a:lnTo>
                    <a:pt x="0" y="352527"/>
                  </a:lnTo>
                  <a:close/>
                </a:path>
              </a:pathLst>
            </a:custGeom>
            <a:solidFill>
              <a:srgbClr val="EDFF58"/>
            </a:solidFill>
          </p:spPr>
        </p:sp>
        <p:sp>
          <p:nvSpPr>
            <p:cNvPr name="TextBox 13" id="13"/>
            <p:cNvSpPr txBox="true"/>
            <p:nvPr/>
          </p:nvSpPr>
          <p:spPr>
            <a:xfrm>
              <a:off x="0" y="-38100"/>
              <a:ext cx="368218" cy="390627"/>
            </a:xfrm>
            <a:prstGeom prst="rect">
              <a:avLst/>
            </a:prstGeom>
          </p:spPr>
          <p:txBody>
            <a:bodyPr anchor="ctr" rtlCol="false" tIns="50800" lIns="50800" bIns="50800" rIns="50800"/>
            <a:lstStyle/>
            <a:p>
              <a:pPr algn="ctr">
                <a:lnSpc>
                  <a:spcPts val="2659"/>
                </a:lnSpc>
              </a:pPr>
              <a:r>
                <a:rPr lang="en-US" b="true" sz="1899">
                  <a:solidFill>
                    <a:srgbClr val="D64949"/>
                  </a:solidFill>
                  <a:latin typeface="Open Sans Bold"/>
                  <a:ea typeface="Open Sans Bold"/>
                  <a:cs typeface="Open Sans Bold"/>
                  <a:sym typeface="Open Sans Bold"/>
                </a:rPr>
                <a:t>Cross-attention</a:t>
              </a:r>
            </a:p>
          </p:txBody>
        </p:sp>
      </p:grpSp>
      <p:sp>
        <p:nvSpPr>
          <p:cNvPr name="TextBox 14" id="14"/>
          <p:cNvSpPr txBox="true"/>
          <p:nvPr/>
        </p:nvSpPr>
        <p:spPr>
          <a:xfrm rot="0">
            <a:off x="1028700" y="1219200"/>
            <a:ext cx="12330502"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1. Mô Tả Tổng Quan</a:t>
            </a:r>
          </a:p>
        </p:txBody>
      </p:sp>
      <p:sp>
        <p:nvSpPr>
          <p:cNvPr name="TextBox 15" id="15"/>
          <p:cNvSpPr txBox="true"/>
          <p:nvPr/>
        </p:nvSpPr>
        <p:spPr>
          <a:xfrm rot="0">
            <a:off x="4919748" y="9047127"/>
            <a:ext cx="9753932"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DM Sans Bold"/>
                <a:ea typeface="DM Sans Bold"/>
                <a:cs typeface="DM Sans Bold"/>
                <a:sym typeface="DM Sans Bold"/>
              </a:rPr>
              <a:t>Ytb:https://www.youtube.com/watch?v=vu6eKteJWew&amp;t=466s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Freeform 2" id="2"/>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4267034" y="3134585"/>
            <a:ext cx="9753932" cy="4763638"/>
          </a:xfrm>
          <a:custGeom>
            <a:avLst/>
            <a:gdLst/>
            <a:ahLst/>
            <a:cxnLst/>
            <a:rect r="r" b="b" t="t" l="l"/>
            <a:pathLst>
              <a:path h="4763638" w="9753932">
                <a:moveTo>
                  <a:pt x="0" y="0"/>
                </a:moveTo>
                <a:lnTo>
                  <a:pt x="9753932" y="0"/>
                </a:lnTo>
                <a:lnTo>
                  <a:pt x="9753932" y="4763638"/>
                </a:lnTo>
                <a:lnTo>
                  <a:pt x="0" y="4763638"/>
                </a:lnTo>
                <a:lnTo>
                  <a:pt x="0" y="0"/>
                </a:lnTo>
                <a:close/>
              </a:path>
            </a:pathLst>
          </a:custGeom>
          <a:blipFill>
            <a:blip r:embed="rId18"/>
            <a:stretch>
              <a:fillRect l="-38805" t="-57300" r="-38299" b="-46683"/>
            </a:stretch>
          </a:blipFill>
        </p:spPr>
      </p:sp>
      <p:sp>
        <p:nvSpPr>
          <p:cNvPr name="TextBox 11" id="11"/>
          <p:cNvSpPr txBox="true"/>
          <p:nvPr/>
        </p:nvSpPr>
        <p:spPr>
          <a:xfrm rot="0">
            <a:off x="1028700" y="1219200"/>
            <a:ext cx="12330502"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1. Mô Tả Tổng Quan</a:t>
            </a:r>
          </a:p>
        </p:txBody>
      </p:sp>
      <p:sp>
        <p:nvSpPr>
          <p:cNvPr name="TextBox 12" id="12"/>
          <p:cNvSpPr txBox="true"/>
          <p:nvPr/>
        </p:nvSpPr>
        <p:spPr>
          <a:xfrm rot="0">
            <a:off x="4267034" y="8187987"/>
            <a:ext cx="9753932"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000000"/>
                </a:solidFill>
                <a:latin typeface="DM Sans Bold"/>
                <a:ea typeface="DM Sans Bold"/>
                <a:cs typeface="DM Sans Bold"/>
                <a:sym typeface="DM Sans Bold"/>
              </a:rPr>
              <a:t>Ytb:https://www.youtube.com/watch?v=vu6eKteJWew&amp;t=466s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DAGi64uuHXA</dc:identifier>
  <dcterms:modified xsi:type="dcterms:W3CDTF">2011-08-01T06:04:30Z</dcterms:modified>
  <cp:revision>1</cp:revision>
  <dc:title>Tổng Quan Vấn Đề: Text-to-Image với DDPM</dc:title>
</cp:coreProperties>
</file>